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8" r:id="rId19"/>
    <p:sldId id="27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7664" y="404664"/>
            <a:ext cx="7200799" cy="716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15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00000A"/>
                </a:solidFill>
                <a:latin typeface="Times New Roman"/>
                <a:ea typeface="SimSun"/>
                <a:cs typeface="Mangal"/>
              </a:rPr>
              <a:t>МУНИЦИПАЛЬНОЕ КАЗЕННОЕ ДОШКОЛЬНОЕ ОБРАЗОВАТЕЛЬНОЕ</a:t>
            </a:r>
            <a:endParaRPr lang="ru-RU" sz="1200" dirty="0">
              <a:ea typeface="Calibri"/>
              <a:cs typeface="Times New Roman"/>
            </a:endParaRPr>
          </a:p>
          <a:p>
            <a:pPr algn="ctr" fontAlgn="base">
              <a:lnSpc>
                <a:spcPct val="115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00000A"/>
                </a:solidFill>
                <a:latin typeface="Times New Roman"/>
                <a:ea typeface="SimSun"/>
                <a:cs typeface="Mangal"/>
              </a:rPr>
              <a:t>УЧРЕЖДЕНИЕ ДЕТСКИЙ САД № 38</a:t>
            </a:r>
            <a:endParaRPr lang="ru-RU" sz="1200" dirty="0">
              <a:ea typeface="Calibri"/>
              <a:cs typeface="Times New Roman"/>
            </a:endParaRPr>
          </a:p>
          <a:p>
            <a:pPr algn="ctr" fontAlgn="base">
              <a:lnSpc>
                <a:spcPct val="115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00000A"/>
                </a:solidFill>
                <a:latin typeface="Times New Roman"/>
                <a:ea typeface="SimSun"/>
                <a:cs typeface="Mangal"/>
              </a:rPr>
              <a:t>МУНИЦИПАЛЬНОГО ОБРАЗОВАНИЯ АБИНСКИЙ РАЙОН</a:t>
            </a:r>
            <a:endParaRPr lang="ru-RU" sz="1200" dirty="0">
              <a:ea typeface="Calibri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3648" y="1700808"/>
            <a:ext cx="7128792" cy="1303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5135" marR="86995"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Социально-значимый</a:t>
            </a:r>
            <a:r>
              <a:rPr lang="ru-RU" sz="2000" spc="125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pc="-10" dirty="0">
                <a:latin typeface="Times New Roman"/>
                <a:ea typeface="Times New Roman"/>
                <a:cs typeface="Times New Roman"/>
              </a:rPr>
              <a:t>проект</a:t>
            </a:r>
            <a:endParaRPr lang="ru-RU" sz="1000" dirty="0">
              <a:ea typeface="Calibri"/>
              <a:cs typeface="Times New Roman"/>
            </a:endParaRPr>
          </a:p>
          <a:p>
            <a:pPr marL="502920" marR="57785" algn="ctr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«Помним!</a:t>
            </a:r>
            <a:r>
              <a:rPr lang="ru-RU" spc="-12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pc="-10" dirty="0">
                <a:latin typeface="Times New Roman"/>
                <a:ea typeface="Times New Roman"/>
                <a:cs typeface="Times New Roman"/>
              </a:rPr>
              <a:t>Гордимся!»</a:t>
            </a:r>
            <a:endParaRPr lang="ru-RU" sz="1000" dirty="0">
              <a:ea typeface="Calibri"/>
              <a:cs typeface="Times New Roman"/>
            </a:endParaRPr>
          </a:p>
          <a:p>
            <a:pPr marL="445135" marR="88265" algn="ctr">
              <a:lnSpc>
                <a:spcPts val="2065"/>
              </a:lnSpc>
              <a:spcBef>
                <a:spcPts val="40"/>
              </a:spcBef>
              <a:spcAft>
                <a:spcPts val="0"/>
              </a:spcAft>
            </a:pPr>
            <a:r>
              <a:rPr lang="ru-RU" spc="-10" dirty="0">
                <a:latin typeface="Times New Roman"/>
                <a:ea typeface="Times New Roman"/>
                <a:cs typeface="Times New Roman"/>
              </a:rPr>
              <a:t>посвященный</a:t>
            </a:r>
            <a:endParaRPr lang="ru-RU" sz="1000" dirty="0">
              <a:ea typeface="Calibri"/>
              <a:cs typeface="Times New Roman"/>
            </a:endParaRPr>
          </a:p>
          <a:p>
            <a:pPr marL="445135" marR="88265" algn="ctr">
              <a:lnSpc>
                <a:spcPts val="2065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Дню</a:t>
            </a:r>
            <a:r>
              <a:rPr lang="ru-RU" spc="-35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Победы</a:t>
            </a:r>
            <a:r>
              <a:rPr lang="ru-RU" spc="-3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в</a:t>
            </a:r>
            <a:r>
              <a:rPr lang="ru-RU" spc="-1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Великой</a:t>
            </a:r>
            <a:r>
              <a:rPr lang="ru-RU" spc="-5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Отечественной</a:t>
            </a:r>
            <a:r>
              <a:rPr lang="ru-RU" spc="-5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pc="-10" dirty="0">
                <a:latin typeface="Times New Roman"/>
                <a:ea typeface="Times New Roman"/>
                <a:cs typeface="Times New Roman"/>
              </a:rPr>
              <a:t>войне.</a:t>
            </a:r>
            <a:endParaRPr lang="ru-RU" sz="1000" dirty="0">
              <a:ea typeface="Calibri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871538" y="4437112"/>
            <a:ext cx="10692009" cy="816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  <a:tabLst>
                <a:tab pos="407924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Автор: Васильева Оксана Валентиновна</a:t>
            </a:r>
            <a:endParaRPr lang="ru-RU" sz="12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Times New Roman"/>
              </a:rPr>
              <a:t>                                                           </a:t>
            </a:r>
            <a:r>
              <a:rPr lang="ru-RU" dirty="0" smtClean="0">
                <a:latin typeface="Times New Roman"/>
                <a:ea typeface="Times New Roman"/>
              </a:rPr>
              <a:t>                                                                                               воспитатель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7948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714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19672" y="260648"/>
            <a:ext cx="6660798" cy="14540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Участники проекта:</a:t>
            </a:r>
            <a:r>
              <a:rPr lang="ru-RU" sz="1400" b="1" spc="-2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дети смешанной дошкольной  группы, воспитатель, родители.</a:t>
            </a:r>
            <a:endParaRPr lang="ru-RU" sz="11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Тип проекта: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социальный – значимый</a:t>
            </a:r>
            <a:endParaRPr lang="ru-RU" sz="11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b="1" spc="-10" dirty="0">
                <a:latin typeface="Times New Roman"/>
                <a:ea typeface="Calibri"/>
                <a:cs typeface="Times New Roman"/>
              </a:rPr>
              <a:t>Продолжительность</a:t>
            </a:r>
            <a:r>
              <a:rPr lang="ru-RU" sz="1400" b="1" spc="4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b="1" spc="-10" dirty="0">
                <a:latin typeface="Times New Roman"/>
                <a:ea typeface="Calibri"/>
                <a:cs typeface="Times New Roman"/>
              </a:rPr>
              <a:t>проекта: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долгосрочный</a:t>
            </a:r>
            <a:endParaRPr lang="ru-RU" sz="11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Сроки проведения: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4</a:t>
            </a:r>
            <a:r>
              <a:rPr lang="ru-RU" sz="1400" spc="-2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месяца</a:t>
            </a:r>
            <a:r>
              <a:rPr lang="ru-RU" sz="1400" spc="-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(февраль2023</a:t>
            </a:r>
            <a:r>
              <a:rPr lang="ru-RU" sz="1400" spc="-2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г. –</a:t>
            </a:r>
            <a:r>
              <a:rPr lang="ru-RU" sz="1400" spc="-1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май</a:t>
            </a:r>
            <a:r>
              <a:rPr lang="ru-RU" sz="1400" spc="-2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2023</a:t>
            </a:r>
            <a:r>
              <a:rPr lang="ru-RU" sz="1400" spc="-1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spc="-25" dirty="0">
                <a:latin typeface="Times New Roman"/>
                <a:ea typeface="Calibri"/>
                <a:cs typeface="Times New Roman"/>
              </a:rPr>
              <a:t>г.)</a:t>
            </a:r>
            <a:endParaRPr lang="ru-RU" sz="11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b="1" spc="-10" dirty="0">
                <a:latin typeface="Times New Roman"/>
                <a:ea typeface="Calibri"/>
                <a:cs typeface="Times New Roman"/>
              </a:rPr>
              <a:t>Социальные партнеры:</a:t>
            </a:r>
            <a:r>
              <a:rPr lang="ru-RU" sz="1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дети смешанной младшей группы</a:t>
            </a:r>
            <a:endParaRPr lang="ru-RU" sz="1100" dirty="0">
              <a:ea typeface="Calibri"/>
              <a:cs typeface="Times New Roman"/>
            </a:endParaRPr>
          </a:p>
          <a:p>
            <a:pPr marL="226695">
              <a:lnSpc>
                <a:spcPct val="115000"/>
              </a:lnSpc>
              <a:spcBef>
                <a:spcPts val="370"/>
              </a:spcBef>
              <a:spcAft>
                <a:spcPts val="0"/>
              </a:spcAft>
            </a:pP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63688" y="1628800"/>
            <a:ext cx="7128792" cy="2063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0510" indent="387350">
              <a:lnSpc>
                <a:spcPct val="115000"/>
              </a:lnSpc>
              <a:spcBef>
                <a:spcPts val="260"/>
              </a:spcBef>
              <a:spcAft>
                <a:spcPts val="0"/>
              </a:spcAft>
            </a:pPr>
            <a:r>
              <a:rPr lang="ru-RU" sz="1400" b="1" dirty="0">
                <a:latin typeface="Times New Roman"/>
                <a:ea typeface="Times New Roman"/>
                <a:cs typeface="Times New Roman"/>
              </a:rPr>
              <a:t>Актуальность</a:t>
            </a:r>
            <a:r>
              <a:rPr lang="ru-RU" sz="1400" b="1" spc="-75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b="1" spc="-10" dirty="0">
                <a:latin typeface="Times New Roman"/>
                <a:ea typeface="Times New Roman"/>
                <a:cs typeface="Times New Roman"/>
              </a:rPr>
              <a:t>проекта: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Прошло много десятков лет, как закончилась страшная война. Уходят из жизни</a:t>
            </a:r>
            <a:r>
              <a:rPr lang="ru-RU" sz="1400" spc="-2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защитники</a:t>
            </a:r>
            <a:r>
              <a:rPr lang="ru-RU" sz="1400" spc="-1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Родины,</a:t>
            </a:r>
            <a:r>
              <a:rPr lang="ru-RU" sz="1400" spc="-1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их</a:t>
            </a:r>
            <a:r>
              <a:rPr lang="ru-RU" sz="1400" spc="-5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остаётся</a:t>
            </a:r>
            <a:r>
              <a:rPr lang="ru-RU" sz="1400" spc="-1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с</a:t>
            </a:r>
            <a:r>
              <a:rPr lang="ru-RU" sz="1400" spc="-2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каждым</a:t>
            </a:r>
            <a:r>
              <a:rPr lang="ru-RU" sz="1400" spc="-1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годом</a:t>
            </a:r>
            <a:r>
              <a:rPr lang="ru-RU" sz="1400" spc="-1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всё</a:t>
            </a:r>
            <a:r>
              <a:rPr lang="ru-RU" sz="1400" spc="-2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меньше.</a:t>
            </a:r>
            <a:r>
              <a:rPr lang="ru-RU" sz="1400" spc="-1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sz="1400" spc="-4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жестокая кровопролитная война стала историей. О войне надо рассказывать детям, начиная</a:t>
            </a:r>
            <a:r>
              <a:rPr lang="ru-RU" sz="1400" spc="-1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с</a:t>
            </a:r>
            <a:r>
              <a:rPr lang="ru-RU" sz="1400" spc="-2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дошкольного</a:t>
            </a:r>
            <a:r>
              <a:rPr lang="ru-RU" sz="1400" spc="-2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возраста.</a:t>
            </a:r>
            <a:r>
              <a:rPr lang="ru-RU" sz="1400" spc="-1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И</a:t>
            </a:r>
            <a:r>
              <a:rPr lang="ru-RU" sz="1400" spc="-4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если люди</a:t>
            </a:r>
            <a:r>
              <a:rPr lang="ru-RU" sz="1400" spc="-2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будут</a:t>
            </a:r>
            <a:r>
              <a:rPr lang="ru-RU" sz="1400" spc="-3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знать, что</a:t>
            </a:r>
            <a:r>
              <a:rPr lang="ru-RU" sz="1400" spc="-2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такое</a:t>
            </a:r>
            <a:r>
              <a:rPr lang="ru-RU" sz="1400" spc="-1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война</a:t>
            </a:r>
            <a:r>
              <a:rPr lang="ru-RU" sz="1400" b="1" dirty="0">
                <a:latin typeface="Times New Roman"/>
                <a:ea typeface="Calibri"/>
                <a:cs typeface="Times New Roman"/>
              </a:rPr>
              <a:t>,</a:t>
            </a:r>
            <a:r>
              <a:rPr lang="ru-RU" sz="1400" b="1" spc="-1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то будут милосердны, рассудительны и мудры, тогда и войн будет меньше. Одной из важнейших задач воспитания является развитие у детей высоких нравственных качеств, в том числе патриотизма. С самого раннего детства необходимо прививать уважение к истории своего Отечества, а также к людям, защищавшим родной край – Кубань в тяжелые годы.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8715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19672" y="260648"/>
            <a:ext cx="72728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Цель проекта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: Расширять знания воспитанников о Великой Отечественной войне и ее героях и праздником Победы (воспитание патриотических чувств у детей дошкольного возраста) на основе уже имеющихся представлений о войне, сохранению преемственности поколений, формированию у дошкольников уважения к военной истории России, гражданских позиций, воспитанию патриотизма и чувства гордости за свою Родину.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1430200"/>
            <a:ext cx="7200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Задачи:</a:t>
            </a:r>
            <a:endParaRPr lang="ru-RU" sz="1400" b="1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Образовательные:</a:t>
            </a:r>
            <a:endParaRPr lang="ru-RU" sz="1400" b="1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формировать представление об истории Великой Отечественной войны, используя различные виды деятельности;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познакомить с ходом военных действий во время Великой Отечественной войны, с городами - героями; пробуждать интерес к прошлому нашего города, района, </a:t>
            </a:r>
            <a:r>
              <a:rPr lang="ru-RU" sz="1400" dirty="0" smtClean="0">
                <a:latin typeface="Times New Roman"/>
                <a:ea typeface="Calibri"/>
                <a:cs typeface="Times New Roman"/>
              </a:rPr>
              <a:t>страны.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63688" y="2815195"/>
            <a:ext cx="684076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Развивающие:</a:t>
            </a:r>
            <a:endParaRPr lang="ru-RU" sz="1400" b="1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развивать восприятие произведений художественной литературы, живописи, музыки военных лет;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обогащать и развивать словарный запас, учить выражать свои чувства и мысли;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развивать чувство коллективизма.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Воспитательные:</a:t>
            </a:r>
            <a:endParaRPr lang="ru-RU" sz="1400" b="1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воспитывать у детей чувство уважения к защитникам Родины, любовь и заботливое отношение к старшему поколению, ветеранам;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-воспитывать духовно-нравственные и патриотические чувства, любовь к Родине, гордость за Российскую Армию, свой народ.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59641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332656"/>
            <a:ext cx="66247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Ожидаемый</a:t>
            </a:r>
            <a:r>
              <a:rPr lang="ru-RU" sz="1400" b="1" spc="-4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b="1" dirty="0">
                <a:latin typeface="Times New Roman"/>
                <a:ea typeface="Calibri"/>
                <a:cs typeface="Times New Roman"/>
              </a:rPr>
              <a:t>результат:</a:t>
            </a:r>
            <a:endParaRPr lang="ru-RU" sz="1400" b="1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расширятся</a:t>
            </a:r>
            <a:r>
              <a:rPr lang="ru-RU" sz="1400" spc="-4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представления</a:t>
            </a:r>
            <a:r>
              <a:rPr lang="ru-RU" sz="1400" spc="-4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детей</a:t>
            </a:r>
            <a:r>
              <a:rPr lang="ru-RU" sz="1400" spc="-5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о</a:t>
            </a:r>
            <a:r>
              <a:rPr lang="ru-RU" sz="1400" spc="-5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подвигах</a:t>
            </a:r>
            <a:r>
              <a:rPr lang="ru-RU" sz="1400" spc="-6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советского народа, о защитниках отечества и героях Великой Отечественной войны;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обострится чувство гордости за стойкость и самоотверженность</a:t>
            </a:r>
            <a:r>
              <a:rPr lang="ru-RU" sz="1400" spc="-6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советского</a:t>
            </a:r>
            <a:r>
              <a:rPr lang="ru-RU" sz="1400" spc="-5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народа</a:t>
            </a:r>
            <a:r>
              <a:rPr lang="ru-RU" sz="1400" spc="-4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в</a:t>
            </a:r>
            <a:r>
              <a:rPr lang="ru-RU" sz="1400" spc="-5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период</a:t>
            </a:r>
            <a:r>
              <a:rPr lang="ru-RU" sz="1400" spc="-4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Великой Отечественной войны;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сформируется</a:t>
            </a:r>
            <a:r>
              <a:rPr lang="ru-RU" sz="1400" spc="-4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внимательное</a:t>
            </a:r>
            <a:r>
              <a:rPr lang="ru-RU" sz="1400" spc="-5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и</a:t>
            </a:r>
            <a:r>
              <a:rPr lang="ru-RU" sz="1400" spc="-1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уважительное</a:t>
            </a:r>
            <a:r>
              <a:rPr lang="ru-RU" sz="1400" spc="-5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отношение</a:t>
            </a:r>
            <a:r>
              <a:rPr lang="ru-RU" sz="1400" spc="-5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у дошкольников к ветеранам и пожилым людям, желание оказывать им посильную помощь.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35696" y="1844824"/>
            <a:ext cx="70567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dirty="0" smtClean="0">
                <a:latin typeface="Times New Roman"/>
                <a:ea typeface="Calibri"/>
                <a:cs typeface="Times New Roman"/>
              </a:rPr>
              <a:t>                                        </a:t>
            </a:r>
          </a:p>
          <a:p>
            <a:pPr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b="1" dirty="0" smtClean="0">
                <a:latin typeface="Times New Roman"/>
                <a:ea typeface="Calibri"/>
                <a:cs typeface="Times New Roman"/>
              </a:rPr>
              <a:t>                                       Этапы</a:t>
            </a:r>
            <a:r>
              <a:rPr lang="ru-RU" sz="1400" b="1" spc="-85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b="1" dirty="0">
                <a:latin typeface="Times New Roman"/>
                <a:ea typeface="Calibri"/>
                <a:cs typeface="Times New Roman"/>
              </a:rPr>
              <a:t>реализации</a:t>
            </a:r>
            <a:r>
              <a:rPr lang="ru-RU" sz="1400" b="1" spc="-8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b="1" dirty="0">
                <a:latin typeface="Times New Roman"/>
                <a:ea typeface="Calibri"/>
                <a:cs typeface="Times New Roman"/>
              </a:rPr>
              <a:t>проекта  </a:t>
            </a:r>
            <a:endParaRPr lang="ru-RU" sz="1400" b="1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 smtClean="0">
                <a:latin typeface="Times New Roman"/>
                <a:ea typeface="Calibri"/>
                <a:cs typeface="Times New Roman"/>
              </a:rPr>
              <a:t>                          Реализация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проекта рассчитана: с февраля по май 2023г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1.Подготовительный этап</a:t>
            </a:r>
            <a:endParaRPr lang="ru-RU" sz="1400" b="1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Постановка</a:t>
            </a:r>
            <a:r>
              <a:rPr lang="ru-RU" sz="1400" spc="-2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цели</a:t>
            </a:r>
            <a:r>
              <a:rPr lang="ru-RU" sz="1400" spc="1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и</a:t>
            </a:r>
            <a:r>
              <a:rPr lang="ru-RU" sz="1400" spc="-10" dirty="0">
                <a:latin typeface="Times New Roman"/>
                <a:ea typeface="Calibri"/>
                <a:cs typeface="Times New Roman"/>
              </a:rPr>
              <a:t> задач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Изучение</a:t>
            </a:r>
            <a:r>
              <a:rPr lang="ru-RU" sz="1400" spc="-1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методической</a:t>
            </a:r>
            <a:r>
              <a:rPr lang="ru-RU" sz="1400" spc="-10" dirty="0">
                <a:latin typeface="Times New Roman"/>
                <a:ea typeface="Calibri"/>
                <a:cs typeface="Times New Roman"/>
              </a:rPr>
              <a:t> литературы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Знакомство</a:t>
            </a:r>
            <a:r>
              <a:rPr lang="ru-RU" sz="1400" spc="-4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педагогов,</a:t>
            </a:r>
            <a:r>
              <a:rPr lang="ru-RU" sz="1400" spc="-2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детей</a:t>
            </a:r>
            <a:r>
              <a:rPr lang="ru-RU" sz="1400" spc="-2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и</a:t>
            </a:r>
            <a:r>
              <a:rPr lang="ru-RU" sz="1400" spc="-3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родителей</a:t>
            </a:r>
            <a:r>
              <a:rPr lang="ru-RU" sz="1400" spc="-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с</a:t>
            </a:r>
            <a:r>
              <a:rPr lang="ru-RU" sz="1400" spc="-2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темой</a:t>
            </a:r>
            <a:r>
              <a:rPr lang="ru-RU" sz="1400" spc="-2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spc="-10" dirty="0">
                <a:latin typeface="Times New Roman"/>
                <a:ea typeface="Calibri"/>
                <a:cs typeface="Times New Roman"/>
              </a:rPr>
              <a:t>проекта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 smtClean="0">
                <a:latin typeface="Times New Roman"/>
                <a:ea typeface="Calibri"/>
                <a:cs typeface="Times New Roman"/>
              </a:rPr>
              <a:t>-Подбор</a:t>
            </a:r>
            <a:r>
              <a:rPr lang="ru-RU" sz="1400" spc="2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художественной</a:t>
            </a:r>
            <a:r>
              <a:rPr lang="ru-RU" sz="1400" spc="2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литературы,</a:t>
            </a:r>
            <a:r>
              <a:rPr lang="ru-RU" sz="1400" spc="2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музыкального</a:t>
            </a:r>
            <a:r>
              <a:rPr lang="ru-RU" sz="1400" spc="2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и</a:t>
            </a:r>
            <a:r>
              <a:rPr lang="ru-RU" sz="1400" spc="2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методического</a:t>
            </a:r>
            <a:r>
              <a:rPr lang="ru-RU" sz="1400" spc="2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материала, </a:t>
            </a:r>
            <a:endParaRPr lang="ru-RU" sz="1400" dirty="0" smtClean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 smtClean="0">
                <a:latin typeface="Times New Roman"/>
                <a:ea typeface="Calibri"/>
                <a:cs typeface="Times New Roman"/>
              </a:rPr>
              <a:t>видеозаписей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spc="-10" dirty="0">
                <a:latin typeface="Times New Roman"/>
                <a:ea typeface="Calibri"/>
                <a:cs typeface="Times New Roman"/>
              </a:rPr>
              <a:t>-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Подбор</a:t>
            </a:r>
            <a:r>
              <a:rPr lang="ru-RU" sz="1400" spc="-4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дидактического</a:t>
            </a:r>
            <a:r>
              <a:rPr lang="ru-RU" sz="1400" spc="5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spc="-10" dirty="0">
                <a:latin typeface="Times New Roman"/>
                <a:ea typeface="Calibri"/>
                <a:cs typeface="Times New Roman"/>
              </a:rPr>
              <a:t>материала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82324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404664"/>
            <a:ext cx="3473643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2</a:t>
            </a:r>
            <a:r>
              <a:rPr lang="ru-RU" sz="1400" b="1" spc="-35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400" b="1" dirty="0">
                <a:latin typeface="Times New Roman"/>
                <a:ea typeface="Calibri"/>
                <a:cs typeface="Times New Roman"/>
              </a:rPr>
              <a:t>Практический этап.</a:t>
            </a:r>
            <a:endParaRPr lang="ru-RU" sz="1400" b="1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Дидактические игры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Сюжетно-ролевые игры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Беседы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Физкультурные досуги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Игры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Эстафеты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Разучивание песен и стихов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Выставка поделок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Выставка рисунков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Изготовление поздравительных открыток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Показ презентаций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Музыкально-театральная зарисовка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9672" y="3212976"/>
            <a:ext cx="55999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3. Заключительный этап.</a:t>
            </a:r>
            <a:endParaRPr lang="ru-RU" sz="1400" b="1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111111"/>
                </a:solidFill>
                <a:latin typeface="Times New Roman"/>
                <a:ea typeface="Calibri"/>
                <a:cs typeface="Times New Roman"/>
              </a:rPr>
              <a:t>- Обработка</a:t>
            </a:r>
            <a:r>
              <a:rPr lang="ru-RU" sz="1400" spc="-55" dirty="0">
                <a:solidFill>
                  <a:srgbClr val="11111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solidFill>
                  <a:srgbClr val="111111"/>
                </a:solidFill>
                <a:latin typeface="Times New Roman"/>
                <a:ea typeface="Calibri"/>
                <a:cs typeface="Times New Roman"/>
              </a:rPr>
              <a:t>результатов</a:t>
            </a:r>
            <a:r>
              <a:rPr lang="ru-RU" sz="1400" spc="-30" dirty="0">
                <a:solidFill>
                  <a:srgbClr val="11111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solidFill>
                  <a:srgbClr val="111111"/>
                </a:solidFill>
                <a:latin typeface="Times New Roman"/>
                <a:ea typeface="Calibri"/>
                <a:cs typeface="Times New Roman"/>
              </a:rPr>
              <a:t>по</a:t>
            </a:r>
            <a:r>
              <a:rPr lang="ru-RU" sz="1400" spc="-25" dirty="0">
                <a:solidFill>
                  <a:srgbClr val="11111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solidFill>
                  <a:srgbClr val="111111"/>
                </a:solidFill>
                <a:latin typeface="Times New Roman"/>
                <a:ea typeface="Calibri"/>
                <a:cs typeface="Times New Roman"/>
              </a:rPr>
              <a:t>реализации</a:t>
            </a:r>
            <a:r>
              <a:rPr lang="ru-RU" sz="1400" spc="-35" dirty="0">
                <a:solidFill>
                  <a:srgbClr val="11111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spc="-10" dirty="0">
                <a:solidFill>
                  <a:srgbClr val="111111"/>
                </a:solidFill>
                <a:latin typeface="Times New Roman"/>
                <a:ea typeface="Calibri"/>
                <a:cs typeface="Times New Roman"/>
              </a:rPr>
              <a:t>проекта</a:t>
            </a:r>
            <a:r>
              <a:rPr lang="ru-RU" sz="1400" spc="-10" dirty="0">
                <a:latin typeface="Times New Roman"/>
                <a:ea typeface="Calibri"/>
                <a:cs typeface="Times New Roman"/>
              </a:rPr>
              <a:t>: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Выставка творческих работ в уголке творчества.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-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Презентация проекта.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Освещение на сайте ДОО, педагогическом совете для воспитателей.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672" y="4437112"/>
            <a:ext cx="53544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Продукты проектной деятельности:</a:t>
            </a:r>
            <a:endParaRPr lang="ru-RU" sz="1400" b="1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Открытки поздравительные папам к дню Защитника Отечества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Военно-патриотический </a:t>
            </a:r>
            <a:r>
              <a:rPr lang="ru-RU" sz="1400" dirty="0" smtClean="0">
                <a:latin typeface="Times New Roman"/>
                <a:ea typeface="Calibri"/>
                <a:cs typeface="Times New Roman"/>
              </a:rPr>
              <a:t>уголок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Выставка поделок «Парад военной технике» </a:t>
            </a:r>
            <a:endParaRPr lang="ru-RU" sz="1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- Всероссийская акция «Окна Победы»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58300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00064" y="485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189" y="150093"/>
            <a:ext cx="1825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25521" y="485056"/>
            <a:ext cx="6258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План мероприятий</a:t>
            </a:r>
            <a:endParaRPr lang="ru-RU" sz="1400" dirty="0">
              <a:ea typeface="Calibri"/>
              <a:cs typeface="Times New Roman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248905"/>
              </p:ext>
            </p:extLst>
          </p:nvPr>
        </p:nvGraphicFramePr>
        <p:xfrm>
          <a:off x="1846685" y="792833"/>
          <a:ext cx="6292647" cy="4114800"/>
        </p:xfrm>
        <a:graphic>
          <a:graphicData uri="http://schemas.openxmlformats.org/drawingml/2006/table">
            <a:tbl>
              <a:tblPr firstRow="1" firstCol="1" bandRow="1"/>
              <a:tblGrid>
                <a:gridCol w="855981"/>
                <a:gridCol w="3421546"/>
                <a:gridCol w="842309"/>
                <a:gridCol w="1172811"/>
              </a:tblGrid>
              <a:tr h="2162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Месяц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          Содержание</a:t>
                      </a:r>
                      <a:r>
                        <a:rPr lang="ru-RU" sz="1000" b="1" spc="-4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spc="-1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spc="-1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реализации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Ответственный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91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Февраль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Просмотр</a:t>
                      </a:r>
                      <a:r>
                        <a:rPr lang="ru-RU" sz="1000" spc="-4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презентации «Города-</a:t>
                      </a:r>
                      <a:r>
                        <a:rPr lang="ru-RU" sz="10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герои».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Слушание</a:t>
                      </a:r>
                      <a:r>
                        <a:rPr lang="ru-RU" sz="1000" spc="-6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музыки</a:t>
                      </a:r>
                      <a:r>
                        <a:rPr lang="ru-RU" sz="1000" spc="-4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Б.</a:t>
                      </a:r>
                      <a:r>
                        <a:rPr lang="ru-RU" sz="100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Мокроусов</a:t>
                      </a:r>
                      <a:r>
                        <a:rPr lang="ru-RU" sz="1000" spc="-6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«Марш защитников Москвы».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Чтение</a:t>
                      </a:r>
                      <a:r>
                        <a:rPr lang="ru-RU" sz="1000" spc="-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произведения</a:t>
                      </a:r>
                      <a:r>
                        <a:rPr lang="ru-RU" sz="100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С.</a:t>
                      </a:r>
                      <a:r>
                        <a:rPr lang="ru-RU" sz="1000" spc="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П.</a:t>
                      </a:r>
                      <a:r>
                        <a:rPr lang="ru-RU" sz="1000" spc="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Алексеев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«Брестская</a:t>
                      </a:r>
                      <a:r>
                        <a:rPr lang="ru-RU" sz="100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крепость»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Дидактическая</a:t>
                      </a:r>
                      <a:r>
                        <a:rPr lang="ru-RU" sz="1000" spc="-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игра</a:t>
                      </a:r>
                      <a:r>
                        <a:rPr lang="ru-RU" sz="100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«Найди</a:t>
                      </a:r>
                      <a:r>
                        <a:rPr lang="ru-RU" sz="10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город»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Рисование:</a:t>
                      </a:r>
                      <a:r>
                        <a:rPr lang="ru-RU" sz="1000" spc="-3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«Вечный</a:t>
                      </a:r>
                      <a:r>
                        <a:rPr lang="ru-RU" sz="1000" spc="-4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огонь»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Лепка</a:t>
                      </a:r>
                      <a:r>
                        <a:rPr lang="ru-RU" sz="10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«Военная</a:t>
                      </a:r>
                      <a:r>
                        <a:rPr lang="ru-RU" sz="1000" spc="-3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техника»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Просмотр</a:t>
                      </a:r>
                      <a:r>
                        <a:rPr lang="ru-RU" sz="1000" spc="-5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презентации</a:t>
                      </a:r>
                      <a:r>
                        <a:rPr lang="ru-RU" sz="1000" spc="-7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«Боевая</a:t>
                      </a:r>
                      <a:r>
                        <a:rPr lang="ru-RU" sz="100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военная </a:t>
                      </a:r>
                      <a:r>
                        <a:rPr lang="ru-RU" sz="10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техника»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Сюжетно-ролевая</a:t>
                      </a:r>
                      <a:r>
                        <a:rPr lang="ru-RU" sz="10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игра</a:t>
                      </a:r>
                      <a:r>
                        <a:rPr lang="ru-RU" sz="100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«Госпиталь».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spc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Рисование</a:t>
                      </a:r>
                      <a:r>
                        <a:rPr lang="ru-RU" sz="1000" spc="-2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«Наша</a:t>
                      </a:r>
                      <a:r>
                        <a:rPr lang="ru-RU" sz="100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Армия</a:t>
                      </a:r>
                      <a:r>
                        <a:rPr lang="ru-RU" sz="10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родная</a:t>
                      </a:r>
                      <a:r>
                        <a:rPr lang="ru-RU" sz="1000" spc="-1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</a:rPr>
                        <a:t>Выставка  поделок 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</a:rPr>
                        <a:t>«Парад военной техники»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</a:rPr>
                        <a:t> о  родах войск.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Оформление</a:t>
                      </a:r>
                      <a:r>
                        <a:rPr lang="ru-RU" sz="1000" spc="-5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стенда</a:t>
                      </a:r>
                      <a:r>
                        <a:rPr lang="ru-RU" sz="1000" spc="-5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«Мы</a:t>
                      </a:r>
                      <a:r>
                        <a:rPr lang="ru-RU" sz="1000" spc="-4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помним!</a:t>
                      </a:r>
                      <a:r>
                        <a:rPr lang="ru-RU" sz="1000" spc="-6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Мы </a:t>
                      </a:r>
                      <a:r>
                        <a:rPr lang="ru-RU" sz="10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гордимся!»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Аппликация</a:t>
                      </a:r>
                      <a:r>
                        <a:rPr lang="ru-RU" sz="10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«Подарок</a:t>
                      </a:r>
                      <a:r>
                        <a:rPr lang="ru-RU" sz="10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папе».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Развлечение</a:t>
                      </a:r>
                      <a:r>
                        <a:rPr lang="ru-RU" sz="1000" spc="-4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«Папа</a:t>
                      </a:r>
                      <a:r>
                        <a:rPr lang="ru-RU" sz="10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может</a:t>
                      </a:r>
                      <a:r>
                        <a:rPr lang="ru-RU" sz="1000" spc="-1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».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1-2 я  неделя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3-4 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r>
                        <a:rPr lang="ru-RU" sz="800" baseline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неделя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Воспитатель, родители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родители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9027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749047"/>
              </p:ext>
            </p:extLst>
          </p:nvPr>
        </p:nvGraphicFramePr>
        <p:xfrm>
          <a:off x="1619672" y="332656"/>
          <a:ext cx="6457399" cy="3672408"/>
        </p:xfrm>
        <a:graphic>
          <a:graphicData uri="http://schemas.openxmlformats.org/drawingml/2006/table">
            <a:tbl>
              <a:tblPr firstRow="1" firstCol="1" bandRow="1"/>
              <a:tblGrid>
                <a:gridCol w="848191"/>
                <a:gridCol w="3390410"/>
                <a:gridCol w="834643"/>
                <a:gridCol w="1384155"/>
              </a:tblGrid>
              <a:tr h="36724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Март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75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tabLst>
                          <a:tab pos="184785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Беседа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детьми</a:t>
                      </a:r>
                      <a:r>
                        <a:rPr lang="ru-RU" sz="1200" spc="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«Женщина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lang="ru-RU" sz="12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войне»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301625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184785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Слушание</a:t>
                      </a:r>
                      <a:r>
                        <a:rPr lang="ru-RU" sz="1200" spc="-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песен</a:t>
                      </a:r>
                      <a:r>
                        <a:rPr lang="ru-RU" sz="1200" spc="-6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ru-RU" sz="1200" spc="-4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войне:</a:t>
                      </a:r>
                      <a:r>
                        <a:rPr lang="ru-RU" sz="1200" spc="-6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«Священная война» сл. В. Лебедева-Кумача, «День Победы»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Д.Тухманова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М.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Блантера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«Катюша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12001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4785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Чтение художественных произведений: Пересказ</a:t>
                      </a:r>
                      <a:r>
                        <a:rPr lang="ru-RU" sz="1200" spc="-3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рассказа</a:t>
                      </a:r>
                      <a:r>
                        <a:rPr lang="ru-RU" sz="1200" spc="-4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Л.</a:t>
                      </a:r>
                      <a:r>
                        <a:rPr lang="ru-RU" sz="120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Кассиля</a:t>
                      </a:r>
                      <a:r>
                        <a:rPr lang="ru-RU" sz="1200" spc="-4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«Сестра»,</a:t>
                      </a:r>
                      <a:r>
                        <a:rPr lang="ru-RU" sz="120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Кассиль «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Памятнк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солдату»», «Твои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защитники</a:t>
                      </a:r>
                    </a:p>
                    <a:p>
                      <a:pPr marR="12001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4785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Рисование</a:t>
                      </a:r>
                      <a:r>
                        <a:rPr lang="ru-RU" sz="1200" spc="-25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«С</a:t>
                      </a:r>
                      <a:r>
                        <a:rPr lang="ru-RU" sz="1200" spc="-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чего</a:t>
                      </a:r>
                      <a:r>
                        <a:rPr lang="ru-RU" sz="1200" spc="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начинается</a:t>
                      </a:r>
                      <a:r>
                        <a:rPr lang="ru-RU" sz="12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Родина?»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14986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4785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Разучивание пословиц и поговорок о любви</a:t>
                      </a:r>
                      <a:r>
                        <a:rPr lang="ru-RU" sz="1200" spc="-3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1200" spc="-3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защите</a:t>
                      </a:r>
                      <a:r>
                        <a:rPr lang="ru-RU" sz="1200" spc="-6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Родины,</a:t>
                      </a:r>
                      <a:r>
                        <a:rPr lang="ru-RU" sz="120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lang="ru-RU" sz="1200" spc="-4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защитниках,</a:t>
                      </a:r>
                      <a:r>
                        <a:rPr lang="ru-RU" sz="120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 героизме женщин, их смелости и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храбрости.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Рассматривание</a:t>
                      </a:r>
                      <a:r>
                        <a:rPr lang="ru-RU" sz="120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фотографий</a:t>
                      </a:r>
                      <a:r>
                        <a:rPr lang="ru-RU" sz="120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«Родина - Мать», «Фотохроника военных дней».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A1A1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Экскурсия в сельский клуб, заведующий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A1A1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Е.В. Кузьменко провела патриотический час "Детям о детях войны".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1- 2 я неделя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3-4-я </a:t>
                      </a: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неделя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Воспитатель, родители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спитатель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Родители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8497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609820"/>
              </p:ext>
            </p:extLst>
          </p:nvPr>
        </p:nvGraphicFramePr>
        <p:xfrm>
          <a:off x="1547663" y="404665"/>
          <a:ext cx="6385391" cy="3785616"/>
        </p:xfrm>
        <a:graphic>
          <a:graphicData uri="http://schemas.openxmlformats.org/drawingml/2006/table">
            <a:tbl>
              <a:tblPr firstRow="1" firstCol="1" bandRow="1"/>
              <a:tblGrid>
                <a:gridCol w="868597"/>
                <a:gridCol w="3471973"/>
                <a:gridCol w="854723"/>
                <a:gridCol w="1190098"/>
              </a:tblGrid>
              <a:tr h="35283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Апрель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7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22479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Беседа</a:t>
                      </a:r>
                      <a:r>
                        <a:rPr lang="ru-RU" sz="120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«Боевая</a:t>
                      </a:r>
                      <a:r>
                        <a:rPr lang="ru-RU" sz="120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слава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земляков».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ts val="1375"/>
                        </a:lnSpc>
                        <a:spcAft>
                          <a:spcPts val="0"/>
                        </a:spcAft>
                        <a:tabLst>
                          <a:tab pos="22479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Рисование</a:t>
                      </a:r>
                      <a:r>
                        <a:rPr lang="ru-RU" sz="1200" spc="-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«Наша</a:t>
                      </a:r>
                      <a:r>
                        <a:rPr lang="ru-RU" sz="1200" spc="-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Армия</a:t>
                      </a:r>
                      <a:r>
                        <a:rPr lang="ru-RU" sz="120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родная»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577850">
                        <a:lnSpc>
                          <a:spcPct val="98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tabLst>
                          <a:tab pos="225425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Аппликация</a:t>
                      </a:r>
                      <a:r>
                        <a:rPr lang="ru-RU" sz="1200" spc="-4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«По</a:t>
                      </a:r>
                      <a:r>
                        <a:rPr lang="ru-RU" sz="1200" spc="-4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морям</a:t>
                      </a:r>
                      <a:r>
                        <a:rPr lang="ru-RU" sz="1200" spc="-5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</a:t>
                      </a:r>
                      <a:r>
                        <a:rPr lang="ru-RU" sz="1200" spc="-4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волнам»</a:t>
                      </a:r>
                      <a:r>
                        <a:rPr lang="ru-RU" sz="1200" spc="-6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(морская военная техника).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ts val="1375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tabLst>
                          <a:tab pos="1854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Чтение</a:t>
                      </a:r>
                      <a:r>
                        <a:rPr lang="ru-RU" sz="1200" spc="-4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художественных</a:t>
                      </a:r>
                      <a:r>
                        <a:rPr lang="ru-RU" sz="1200" spc="-3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произведений</a:t>
                      </a:r>
                      <a:r>
                        <a:rPr lang="ru-RU" sz="120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Я.</a:t>
                      </a:r>
                      <a:r>
                        <a:rPr lang="ru-RU" sz="1200" spc="-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spc="-2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Тайц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«Цикл рассказов</a:t>
                      </a:r>
                      <a:r>
                        <a:rPr lang="ru-RU" sz="1200" spc="-4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ru-RU" sz="1200" spc="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войне».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Просмотр</a:t>
                      </a:r>
                      <a:r>
                        <a:rPr lang="ru-RU" sz="120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презентации</a:t>
                      </a:r>
                      <a:r>
                        <a:rPr lang="ru-RU" sz="120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«Великая</a:t>
                      </a:r>
                      <a:r>
                        <a:rPr lang="ru-RU" sz="120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Отечественная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война»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172720">
                        <a:lnSpc>
                          <a:spcPct val="98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  <a:tabLst>
                          <a:tab pos="1854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Дидактическая</a:t>
                      </a:r>
                      <a:r>
                        <a:rPr lang="ru-RU" sz="1200" spc="-3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игра</a:t>
                      </a:r>
                      <a:r>
                        <a:rPr lang="ru-RU" sz="1200" spc="-4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«Есть</a:t>
                      </a:r>
                      <a:r>
                        <a:rPr lang="ru-RU" sz="120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такая</a:t>
                      </a:r>
                      <a:r>
                        <a:rPr lang="ru-RU" sz="1200" spc="-3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профессия-</a:t>
                      </a:r>
                      <a:r>
                        <a:rPr lang="ru-RU" sz="1200" spc="-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Родину защищать» (военные профессии).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ts val="137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  <a:tabLst>
                          <a:tab pos="1854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Слушание</a:t>
                      </a:r>
                      <a:r>
                        <a:rPr lang="ru-RU" sz="12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Ф.</a:t>
                      </a:r>
                      <a:r>
                        <a:rPr lang="ru-RU" sz="120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Шуберт</a:t>
                      </a:r>
                      <a:r>
                        <a:rPr lang="ru-RU" sz="1200" spc="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«Военный</a:t>
                      </a:r>
                      <a:r>
                        <a:rPr lang="ru-RU" sz="120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марш».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ts val="1375"/>
                        </a:lnSpc>
                        <a:spcAft>
                          <a:spcPts val="0"/>
                        </a:spcAft>
                        <a:tabLst>
                          <a:tab pos="2616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Выставка</a:t>
                      </a:r>
                      <a:r>
                        <a:rPr lang="ru-RU" sz="12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книг</a:t>
                      </a:r>
                      <a:r>
                        <a:rPr lang="ru-RU" sz="1200" spc="-3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войне.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623570">
                        <a:lnSpc>
                          <a:spcPct val="98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tabLst>
                          <a:tab pos="2616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Подвижные</a:t>
                      </a:r>
                      <a:r>
                        <a:rPr lang="ru-RU" sz="1200" spc="-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игры:</a:t>
                      </a:r>
                      <a:r>
                        <a:rPr lang="ru-RU" sz="1200" spc="-6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«Донесение»,</a:t>
                      </a:r>
                      <a:r>
                        <a:rPr lang="ru-RU" sz="1200" spc="-3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«Чей</a:t>
                      </a:r>
                      <a:r>
                        <a:rPr lang="ru-RU" sz="1200" spc="-6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отряд быстрее посадит свои самолеты».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ts val="1375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tabLst>
                          <a:tab pos="30099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Беседа</a:t>
                      </a:r>
                      <a:r>
                        <a:rPr lang="ru-RU" sz="1200" spc="-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детьми</a:t>
                      </a:r>
                      <a:r>
                        <a:rPr lang="ru-RU" sz="1200" spc="-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«История</a:t>
                      </a:r>
                      <a:r>
                        <a:rPr lang="ru-RU" sz="12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Георгиевской</a:t>
                      </a:r>
                      <a:r>
                        <a:rPr lang="ru-RU" sz="1200" spc="-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ленточки».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5969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28395" algn="l"/>
                          <a:tab pos="1198880" algn="l"/>
                          <a:tab pos="1586230" algn="l"/>
                          <a:tab pos="1722755" algn="l"/>
                          <a:tab pos="2174875" algn="l"/>
                        </a:tabLst>
                      </a:pP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Консультация для родителей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200" spc="-2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Как </a:t>
                      </a:r>
                      <a:r>
                        <a:rPr lang="ru-RU" sz="1200" spc="-1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рассказать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ребенку о Великой </a:t>
                      </a:r>
                      <a:r>
                        <a:rPr lang="ru-RU" sz="1200" spc="-1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Отечественной</a:t>
                      </a:r>
                      <a:r>
                        <a:rPr lang="ru-RU" sz="1200" spc="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spc="-1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войне </a:t>
                      </a:r>
                      <a:r>
                        <a:rPr lang="ru-RU" sz="1200" spc="-2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1941</a:t>
                      </a:r>
                      <a:r>
                        <a:rPr lang="ru-RU" sz="1200" spc="-5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–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1945 годов»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1- 2 я неделя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3-4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 неделя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Воспитатель, родители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родители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73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619543"/>
              </p:ext>
            </p:extLst>
          </p:nvPr>
        </p:nvGraphicFramePr>
        <p:xfrm>
          <a:off x="2287270" y="188640"/>
          <a:ext cx="4569460" cy="274320"/>
        </p:xfrm>
        <a:graphic>
          <a:graphicData uri="http://schemas.openxmlformats.org/drawingml/2006/table">
            <a:tbl>
              <a:tblPr firstRow="1" firstCol="1" bandRow="1"/>
              <a:tblGrid>
                <a:gridCol w="653039"/>
                <a:gridCol w="653039"/>
                <a:gridCol w="653039"/>
                <a:gridCol w="2610343"/>
              </a:tblGrid>
              <a:tr h="7200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380783"/>
              </p:ext>
            </p:extLst>
          </p:nvPr>
        </p:nvGraphicFramePr>
        <p:xfrm>
          <a:off x="1619672" y="548680"/>
          <a:ext cx="6385391" cy="5184576"/>
        </p:xfrm>
        <a:graphic>
          <a:graphicData uri="http://schemas.openxmlformats.org/drawingml/2006/table">
            <a:tbl>
              <a:tblPr firstRow="1" firstCol="1" bandRow="1"/>
              <a:tblGrid>
                <a:gridCol w="868597"/>
                <a:gridCol w="3471973"/>
                <a:gridCol w="854723"/>
                <a:gridCol w="1190098"/>
              </a:tblGrid>
              <a:tr h="5184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7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1854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Чтение</a:t>
                      </a:r>
                      <a:r>
                        <a:rPr lang="ru-RU" sz="120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А.</a:t>
                      </a:r>
                      <a:r>
                        <a:rPr lang="ru-RU" sz="1200" spc="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Митяев</a:t>
                      </a:r>
                      <a:r>
                        <a:rPr lang="ru-RU" sz="12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«Почему</a:t>
                      </a:r>
                      <a:r>
                        <a:rPr lang="ru-RU" sz="1200" spc="-5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Армия</a:t>
                      </a:r>
                      <a:r>
                        <a:rPr lang="ru-RU" sz="12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всем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родная»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ts val="1375"/>
                        </a:lnSpc>
                        <a:spcAft>
                          <a:spcPts val="0"/>
                        </a:spcAft>
                        <a:tabLst>
                          <a:tab pos="1854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Рисование</a:t>
                      </a:r>
                      <a:r>
                        <a:rPr lang="ru-RU" sz="1200" spc="-4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«Мы едем</a:t>
                      </a:r>
                      <a:r>
                        <a:rPr lang="ru-RU" sz="1200" spc="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праздник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1200" spc="-3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флагами</a:t>
                      </a:r>
                      <a:r>
                        <a:rPr lang="ru-RU" sz="1200" spc="-4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1200" spc="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цветами»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ts val="1375"/>
                        </a:lnSpc>
                        <a:spcAft>
                          <a:spcPts val="0"/>
                        </a:spcAft>
                        <a:tabLst>
                          <a:tab pos="1854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Акция «Георгиевская лента»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ts val="1375"/>
                        </a:lnSpc>
                        <a:spcAft>
                          <a:spcPts val="0"/>
                        </a:spcAft>
                        <a:tabLst>
                          <a:tab pos="185420" algn="l"/>
                        </a:tabLst>
                      </a:pPr>
                      <a:r>
                        <a:rPr lang="ru-RU" sz="1200" dirty="0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Конструирование: Макет ко дню </a:t>
                      </a:r>
                      <a:r>
                        <a:rPr lang="ru-RU" sz="1200" dirty="0" smtClean="0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победы «Блокадный Ленинград»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699770">
                        <a:lnSpc>
                          <a:spcPct val="98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tabLst>
                          <a:tab pos="1854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Просмотр</a:t>
                      </a:r>
                      <a:r>
                        <a:rPr lang="ru-RU" sz="1200" spc="-4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презентации</a:t>
                      </a:r>
                      <a:r>
                        <a:rPr lang="ru-RU" sz="1200" spc="-6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«Через</a:t>
                      </a:r>
                      <a:r>
                        <a:rPr lang="ru-RU" sz="1200" spc="-4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века,</a:t>
                      </a:r>
                      <a:r>
                        <a:rPr lang="ru-RU" sz="1200" spc="-3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через</a:t>
                      </a:r>
                      <a:r>
                        <a:rPr lang="ru-RU" sz="1200" spc="-6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года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ПОМНИТЕ»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61595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54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Спортивное</a:t>
                      </a:r>
                      <a:r>
                        <a:rPr lang="ru-RU" sz="120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соревнование,</a:t>
                      </a:r>
                      <a:r>
                        <a:rPr lang="ru-RU" sz="1200" spc="-7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посвященное дню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Победы «В сердцах поколений»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A1A1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Экскурсия к Памятнику погибшим воинам - односельчанам "Нам </a:t>
                      </a:r>
                      <a:r>
                        <a:rPr lang="ru-RU" sz="1200" dirty="0" smtClean="0">
                          <a:solidFill>
                            <a:srgbClr val="1A1A1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нужно,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1A1A1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чтобы </a:t>
                      </a:r>
                      <a:r>
                        <a:rPr lang="ru-RU" sz="1200" dirty="0">
                          <a:solidFill>
                            <a:srgbClr val="1A1A1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дети об этом знали" возложение цветов к памятнику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315595">
                        <a:lnSpc>
                          <a:spcPct val="115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tabLst>
                          <a:tab pos="1854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Подвижные</a:t>
                      </a:r>
                      <a:r>
                        <a:rPr lang="ru-RU" sz="1200" spc="-4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игры:</a:t>
                      </a:r>
                      <a:r>
                        <a:rPr lang="ru-RU" sz="1200" spc="-6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«Донесение»,</a:t>
                      </a:r>
                      <a:r>
                        <a:rPr lang="ru-RU" sz="120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«Чей</a:t>
                      </a:r>
                      <a:r>
                        <a:rPr lang="ru-RU" sz="1200" spc="-5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отряд</a:t>
                      </a:r>
                      <a:r>
                        <a:rPr lang="ru-RU" sz="1200" spc="-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быстрее посадит самолеты»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ts val="137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tabLst>
                          <a:tab pos="22479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Сюжетно-</a:t>
                      </a:r>
                      <a:r>
                        <a:rPr lang="ru-RU" sz="1200" spc="-4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ролевые</a:t>
                      </a:r>
                      <a:r>
                        <a:rPr lang="ru-RU" sz="12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игры:</a:t>
                      </a:r>
                      <a:r>
                        <a:rPr lang="ru-RU" sz="1200" spc="-3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«Моряки»,</a:t>
                      </a:r>
                      <a:r>
                        <a:rPr lang="ru-RU" sz="12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«Пограничники»,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«Госпиталь»,</a:t>
                      </a:r>
                      <a:r>
                        <a:rPr lang="ru-RU" sz="1200" spc="-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«Парад</a:t>
                      </a:r>
                      <a:r>
                        <a:rPr lang="ru-RU" sz="1200" spc="-1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Обработка</a:t>
                      </a:r>
                      <a:r>
                        <a:rPr lang="ru-RU" sz="1200" spc="-55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результатов</a:t>
                      </a:r>
                      <a:r>
                        <a:rPr lang="ru-RU" sz="1200" spc="-3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</a:t>
                      </a:r>
                      <a:r>
                        <a:rPr lang="ru-RU" sz="1200" spc="-25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реализации</a:t>
                      </a:r>
                      <a:r>
                        <a:rPr lang="ru-RU" sz="1200" spc="-35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spc="-1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проекта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Выставка творческих работ в уголке творчества.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Презентация проекта.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Освещение на сайте ДОО, педагогическом совете для воспитателей.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1- 2 я неделя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3-4 </a:t>
                      </a: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 неделя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Воспитатель, родители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родители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5232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1680" y="4046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580112" y="5893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051720" y="5893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1" name="Picture 1" descr="F:\ФОТО 1\IMG-20190212-WA0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0648"/>
            <a:ext cx="2880320" cy="205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:\фото срт.гр.19-20г\Camera\20200221_0820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561" y="733143"/>
            <a:ext cx="2808312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G:\фото срт.гр.19-20г\Camera\20200221_08220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99"/>
          <a:stretch/>
        </p:blipFill>
        <p:spPr bwMode="auto">
          <a:xfrm>
            <a:off x="1547664" y="2780928"/>
            <a:ext cx="2808312" cy="325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493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11760" y="5486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4" name="Picture 5" descr="G:\фото срт.гр.19-20г\Camera\20200123_1118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0648"/>
            <a:ext cx="305275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84168" y="12687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" name="Picture 2" descr="G:\ФОТО\DSC_00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284984"/>
            <a:ext cx="3312369" cy="1861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G:\ФОТО\DSC_01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3384104"/>
            <a:ext cx="3052758" cy="234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F:\ФОТО 1\IMG-20180508-WA0009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0648"/>
            <a:ext cx="3390900" cy="23762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4315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-31755"/>
            <a:ext cx="3456917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07704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" name="Picture 4" descr="G:\ФОТО\IMG-20200123-WA00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-21947"/>
            <a:ext cx="3312368" cy="575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G:\ФОТО\IMG-20200123-WA004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581" y="2924944"/>
            <a:ext cx="3456384" cy="249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450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5486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4" name="Picture 2" descr="G:\ФОТО\IMG-20191203-WA0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04664"/>
            <a:ext cx="345638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G:\ФОТО\IMG-20191203-WA0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708920"/>
            <a:ext cx="352839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019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4" name="Picture 4" descr="G:\9ae1cf0057_960x580__f3025_95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113" y="3222268"/>
            <a:ext cx="2808312" cy="2565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07904" y="13407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" name="Picture 2" descr="G:\E0mXtDSXsAI1t4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037" y="199164"/>
            <a:ext cx="2592288" cy="285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G:\e43195aaaae93468999620973929322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477" y="199164"/>
            <a:ext cx="2664296" cy="277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44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63688" y="6206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4" name="Picture 5" descr="G:\фото срт.гр.19-20г\Camera\20200221_0915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4664"/>
            <a:ext cx="284482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67744" y="3068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" name="Picture 2" descr="G:\фото срт.гр.19-20г\Camera\20200221_0925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663" y="3140968"/>
            <a:ext cx="295232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36096" y="6926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8" name="Picture 4" descr="G:\фото срт.гр.19-20г\Camera\20200221_09234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579" y="64478"/>
            <a:ext cx="252028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G:\фото срт.гр.19-20г\Camera\20200221_09314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84"/>
          <a:stretch/>
        </p:blipFill>
        <p:spPr bwMode="auto">
          <a:xfrm>
            <a:off x="1628378" y="2872790"/>
            <a:ext cx="2395364" cy="302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793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:\ФОТО 1\20190424_10415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28650"/>
            <a:ext cx="3067050" cy="1792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F:\ФОТО 1\20190424_10402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28650"/>
            <a:ext cx="2933700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579" y="155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F:\ФОТО 1\20190426_100503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5" r="16185"/>
          <a:stretch/>
        </p:blipFill>
        <p:spPr bwMode="auto">
          <a:xfrm>
            <a:off x="1170891" y="3501008"/>
            <a:ext cx="3866515" cy="2324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F:\ФОТО 1\20190426_100926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88" b="13706"/>
          <a:stretch/>
        </p:blipFill>
        <p:spPr bwMode="auto">
          <a:xfrm>
            <a:off x="5220072" y="2636912"/>
            <a:ext cx="3637915" cy="24669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F:\ФОТО 1\20190424_104151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2" b="11681"/>
          <a:stretch/>
        </p:blipFill>
        <p:spPr bwMode="auto">
          <a:xfrm>
            <a:off x="1213148" y="230138"/>
            <a:ext cx="3448050" cy="21907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 descr="F:\ФОТО 1\20190424_104020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8" t="11681" r="16827"/>
          <a:stretch/>
        </p:blipFill>
        <p:spPr bwMode="auto">
          <a:xfrm>
            <a:off x="5600754" y="220613"/>
            <a:ext cx="2876550" cy="22002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2059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1680" y="260648"/>
            <a:ext cx="2194768" cy="2912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Bef>
                <a:spcPts val="670"/>
              </a:spcBef>
              <a:spcAft>
                <a:spcPts val="670"/>
              </a:spcAft>
            </a:pP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Отчёт о результатах проекта</a:t>
            </a:r>
            <a:endParaRPr lang="ru-RU" sz="1200" dirty="0">
              <a:ea typeface="Calibri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5656" y="692696"/>
            <a:ext cx="3356163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Реализация данного проекта окажет благотворное влияние на всех её участников. В результате работы </a:t>
            </a:r>
            <a:r>
              <a:rPr lang="ru-RU" sz="1200" dirty="0" smtClean="0">
                <a:latin typeface="Times New Roman"/>
                <a:ea typeface="Calibri"/>
                <a:cs typeface="Times New Roman"/>
              </a:rPr>
              <a:t>над</a:t>
            </a:r>
          </a:p>
          <a:p>
            <a:pPr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200" dirty="0">
                <a:latin typeface="Times New Roman"/>
                <a:ea typeface="Calibri"/>
                <a:cs typeface="Times New Roman"/>
              </a:rPr>
              <a:t>проектом повысится уровень осведомлённости старших дошкольников и их родителей об истории </a:t>
            </a:r>
            <a:r>
              <a:rPr lang="ru-RU" sz="1200" dirty="0" smtClean="0">
                <a:latin typeface="Times New Roman"/>
                <a:ea typeface="Calibri"/>
                <a:cs typeface="Times New Roman"/>
              </a:rPr>
              <a:t>человечества</a:t>
            </a:r>
          </a:p>
          <a:p>
            <a:pPr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200" dirty="0">
                <a:latin typeface="Times New Roman"/>
                <a:ea typeface="Calibri"/>
                <a:cs typeface="Times New Roman"/>
              </a:rPr>
              <a:t>через знакомство с легендарным прошлым России в период Великой Отечественной войны. Дети </a:t>
            </a:r>
            <a:r>
              <a:rPr lang="ru-RU" sz="1200" dirty="0" smtClean="0">
                <a:latin typeface="Times New Roman"/>
                <a:ea typeface="Calibri"/>
                <a:cs typeface="Times New Roman"/>
              </a:rPr>
              <a:t>научаться</a:t>
            </a:r>
          </a:p>
          <a:p>
            <a:pPr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200" dirty="0">
                <a:latin typeface="Times New Roman"/>
                <a:ea typeface="Calibri"/>
                <a:cs typeface="Times New Roman"/>
              </a:rPr>
              <a:t>ориентироваться в истории нашей страны, получат углубленные знания о её защитниках, о том, как их родные </a:t>
            </a:r>
            <a:r>
              <a:rPr lang="ru-RU" sz="1200" dirty="0" smtClean="0">
                <a:latin typeface="Times New Roman"/>
                <a:ea typeface="Calibri"/>
                <a:cs typeface="Times New Roman"/>
              </a:rPr>
              <a:t>и</a:t>
            </a:r>
          </a:p>
          <a:p>
            <a:pPr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200" dirty="0">
                <a:latin typeface="Times New Roman"/>
                <a:ea typeface="Calibri"/>
                <a:cs typeface="Times New Roman"/>
              </a:rPr>
              <a:t>близкие принимали участие в Великой Отечественной войне.</a:t>
            </a:r>
            <a:endParaRPr lang="ru-RU" sz="12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У детей будут сформированы такие понятия, как ветераны, оборона, захватчики, фашисты, фашистская Германия.</a:t>
            </a:r>
            <a:endParaRPr lang="ru-RU" sz="12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Знакомство с историей ВОВ способствует формированию у дошкольников чувства гордости за свой народ </a:t>
            </a:r>
            <a:r>
              <a:rPr lang="ru-RU" sz="1200" dirty="0" smtClean="0">
                <a:latin typeface="Times New Roman"/>
                <a:ea typeface="Calibri"/>
                <a:cs typeface="Times New Roman"/>
              </a:rPr>
              <a:t>и</a:t>
            </a:r>
          </a:p>
          <a:p>
            <a:pPr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200" dirty="0">
                <a:latin typeface="Times New Roman"/>
                <a:ea typeface="Calibri"/>
                <a:cs typeface="Times New Roman"/>
              </a:rPr>
              <a:t>его боевые заслуги, уважение к защитникам Отечества, ветеранам Великой Отечественной войны. Дети будут </a:t>
            </a:r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добрее</a:t>
            </a:r>
            <a:r>
              <a:rPr lang="ru-RU" sz="1200" dirty="0">
                <a:latin typeface="Times New Roman"/>
                <a:ea typeface="Calibri"/>
                <a:cs typeface="Times New Roman"/>
              </a:rPr>
              <a:t>, внимательнее, отзывчивее и более любознательными. У них появиться осознанное желание внести свой </a:t>
            </a:r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вклад </a:t>
            </a:r>
            <a:r>
              <a:rPr lang="ru-RU" sz="1200" dirty="0">
                <a:latin typeface="Times New Roman"/>
                <a:ea typeface="Calibri"/>
                <a:cs typeface="Times New Roman"/>
              </a:rPr>
              <a:t>в жизнь страны</a:t>
            </a:r>
            <a:r>
              <a:rPr lang="ru-RU" sz="1200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>
              <a:spcAft>
                <a:spcPts val="0"/>
              </a:spcAft>
            </a:pPr>
            <a:endParaRPr lang="ru-RU" dirty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ru-RU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85015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52192" y="6290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852192" y="404664"/>
            <a:ext cx="2251194" cy="2912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6695" lvl="0">
              <a:lnSpc>
                <a:spcPct val="115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Используемая</a:t>
            </a:r>
            <a:r>
              <a:rPr lang="ru-RU" sz="1200" b="1" spc="-9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200" b="1" spc="-1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литература:</a:t>
            </a: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7" y="1052736"/>
            <a:ext cx="756084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1.Алешина Н.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В. Патриотическое воспитание дошкольников. М., 2005г.</a:t>
            </a: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2.Государственная программа. - Патриотическое воспитание граждан Российской Федерации на 2001-- 2002 годы.</a:t>
            </a:r>
          </a:p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– </a:t>
            </a:r>
          </a:p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Российская газета. 2001 год.</a:t>
            </a: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3.Гружинская М., Е. Сидоренко, М. Корнилова, В. Стержнева. «День Победы» //Ребенок в детском саду, №2, 2008г.</a:t>
            </a: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Детям о Великой Победе. Беседы о Второй мировой войне / А. П. Казаков, Т. А. Шорыгина, М, 2009г.</a:t>
            </a: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4.Долматова. Е., Телегин М. Поговори с Ребёнком о войне, или как дошкольнику о Великой Отечественной </a:t>
            </a:r>
          </a:p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Войне рассказать.</a:t>
            </a: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5.Евдокимова Е. Проектная модель гражданского воспитания дошкольников. Посвящается 60-летию Великой </a:t>
            </a:r>
          </a:p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Победы! Е. Евдокимова //Дошкольное воспитание, 2005. - № 3.</a:t>
            </a: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6.Зацепина М. Б. Дни воинской славы. Патриотическое воспитание дошкольников. М. 2008.</a:t>
            </a: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7.Кондрыкинская Л. А. С чего начинается Родина? М, 2004 г.</a:t>
            </a: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8.Патриотическое воспитание дошкольников: Великая Отечественная война: [проекты, конспекты занятий]!</a:t>
            </a:r>
          </a:p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Ребенок в детском саду, 2007, №2.</a:t>
            </a: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9.Т. Черединова. Детям своим расскажите о них». //Дошкольное воспитание., №5, 2005г.</a:t>
            </a: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ru-RU" sz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10.М. Ю. Картушина. День победы. Сценарии и праздники для ДОУ и начальной школы.3.</a:t>
            </a: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56255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ТТЕСТАЦИЯ МОЯ\1613634983_55-p-fon-dlya-prezentatsii-den-pobedi-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9792" y="2132856"/>
            <a:ext cx="48958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669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1336</Words>
  <Application>Microsoft Office PowerPoint</Application>
  <PresentationFormat>Экран (4:3)</PresentationFormat>
  <Paragraphs>277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32</cp:revision>
  <dcterms:created xsi:type="dcterms:W3CDTF">2024-04-03T18:23:35Z</dcterms:created>
  <dcterms:modified xsi:type="dcterms:W3CDTF">2024-04-06T17:16:14Z</dcterms:modified>
</cp:coreProperties>
</file>